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6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2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197D8-4FFD-6A4D-BAA8-E78AE15AA66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1F44F-211E-D44B-B604-BC75F9DC8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9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1F44F-211E-D44B-B604-BC75F9DC8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1477-9204-C143-9B10-207871637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9A8EB-EA51-0247-A8BC-0009138E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C28F0-7256-1842-9CA8-48CF755A6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69F67-F190-E44F-A5B2-84C12E55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1227C-1707-6C45-ACE5-4EE836B8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3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266F-6F85-6247-AA0A-C001FD21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3D21E-D93F-6245-8A13-BC98BA397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2F76F-52BB-5743-9699-EFDA1BC40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4FD51-3AE9-D045-9210-82C856FA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063A7-7A79-924B-A62C-2C9BBA98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7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5BAF4D-F25D-2F44-A57C-F9A7C9F0E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5941E2-6CF6-3C4A-9E1C-BF4CC1DD5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C2AD5-4D9C-A248-B022-937B7CA48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3EA3E-18D9-ED4A-B9D1-DF74B82B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91BD1-00EA-244B-B628-D33D5AE2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69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0CF3-126C-D64B-B47E-EB8E588B5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10D93-7462-C644-B803-0DAB23A66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7C685-95FC-CC4D-A47D-ACAE0F64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3DB7-B1A5-CA4A-B42C-02D2937A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5C2CC-9613-CE41-BD81-BAF7620F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49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4DC1-A4E7-8041-860A-CD86AFC2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DA9D2-8D9F-CD42-9CD1-7BF449212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00297-C73E-4642-B0B0-D2F8F6FC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EEC39-11B4-E14E-A963-F8E3B9A97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D9B48-FF88-074A-BAD0-18B707F1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0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AC559-0031-AC46-8135-FAF38FC9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2E09-0286-8A40-9DC9-B2197060E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6503D-8233-644F-9B15-2613BA749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CDED6-EF66-924B-81A7-F88D865D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9D2A8-0BBB-214B-9FC9-A0EC61302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4337A-5375-E843-A037-DC1CCFA4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4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ACA81-5AD4-3545-B6E7-8E065C00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0B40D-99B7-2840-B297-4CFD3F8AC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D3400-56EC-DF41-8392-BA83F7BEF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D6D08-ED14-0E4E-B0E9-C2A98D474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46FB4-88F7-C147-A2EE-90D4203C1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C66F7-6C95-B741-AA2D-28346E90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4213FB-FD7E-5C46-B067-797CBBA8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48C13-1D83-F342-B4DA-2BEAB40BC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6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4B188-17E0-D342-A5AF-4368B197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61894-09C0-8042-B0F7-4E7E7D005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008FB2-951C-0A47-9598-7A416AB1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6E72C-CF94-ED4A-A3DE-448526C1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4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47DC22-C6EF-0A4D-B684-C65D17DC3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B720A-003D-6440-9857-3CE2EAA4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20A8E-9711-8943-AD58-E513BA1A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3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89B77-E3A2-1941-9490-2CFB8FF6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6F910-6A00-C648-901B-9E5B89E87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A8EEF-E34F-2F4E-9C04-3EF47BBA5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49ED3-8A2C-1E41-9BBC-F0B10D04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B6BF8-D70C-D147-9F50-FB685434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3172D-0C42-4C48-A2B0-7C51F692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4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092C-D90F-DA45-8AC0-74D80948D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94435B-DAB8-674C-9EF7-C89D2D257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FF53A-D071-7649-B53A-7E4E74F9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87939-E742-AE43-ABF4-4E868C18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423ED-BC6F-9F45-82AE-4C22450A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3703B-6371-754A-A8D8-B01DE8B2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0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DDC007-49F4-7142-8512-B3BF863A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E7D68-D394-934E-B2A4-119136385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EAC2E-69F8-9648-BAD5-2D82DD760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8B698-AB78-1E47-8E71-FCEE35CDB6BF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4C968-842D-5E47-9C29-7AA4FE2F7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6DF48-F1C3-E246-A219-2C85DDD9A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6C340-B4A1-8544-934D-5B9E3633B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1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rcodelookup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rcodelookup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pcitemdb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5DB7-56F2-4D4B-8328-FE76807F3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786"/>
            <a:ext cx="9144000" cy="131302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Categorizing E-Commerce Products</a:t>
            </a:r>
            <a:br>
              <a:rPr lang="en-US" sz="4000" b="1" dirty="0">
                <a:solidFill>
                  <a:schemeClr val="accent1"/>
                </a:solidFill>
              </a:rPr>
            </a:br>
            <a:r>
              <a:rPr lang="en-US" sz="4000" b="1" dirty="0">
                <a:solidFill>
                  <a:schemeClr val="accent1"/>
                </a:solidFill>
              </a:rPr>
              <a:t>by Natural Language Processing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3EF9E-BA32-C346-B240-9503AE19A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0893" y="1785113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Chang Zhang</a:t>
            </a:r>
          </a:p>
          <a:p>
            <a:pPr algn="r"/>
            <a:r>
              <a:rPr lang="en-US" dirty="0"/>
              <a:t>2019/08/26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1188-9DF8-DD4F-967E-C7E43C8DB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89" y="3238794"/>
            <a:ext cx="6840900" cy="3300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24E59-C484-2B42-98D8-587DF7119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105" y="2760153"/>
            <a:ext cx="10160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FA267-7063-614B-A07B-A8826ECF3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45" y="3322122"/>
            <a:ext cx="7239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07736-2391-2A4D-BA79-FA42D3AF6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798" y="3996952"/>
            <a:ext cx="7239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7B9EA-9E90-A84E-BE6D-3B56AA2B1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953" y="4575202"/>
            <a:ext cx="10033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1B94F-FB87-5F42-99EB-A48347676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9445" y="5354769"/>
            <a:ext cx="908062" cy="908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86D333-C890-9F4C-A8E4-980A1F367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647" y="5940370"/>
            <a:ext cx="860798" cy="8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1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14BB-CA90-DF45-B40C-591C6B71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CC2E7-1DB2-1844-87BA-E0A9518CBA79}"/>
              </a:ext>
            </a:extLst>
          </p:cNvPr>
          <p:cNvSpPr txBox="1"/>
          <p:nvPr/>
        </p:nvSpPr>
        <p:spPr>
          <a:xfrm>
            <a:off x="961901" y="1389413"/>
            <a:ext cx="10272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Objective:</a:t>
            </a:r>
          </a:p>
          <a:p>
            <a:r>
              <a:rPr lang="en-US" dirty="0"/>
              <a:t>Develop a code framework to scrape UPC codes from webpages and automate product categorization process. The results can help human 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1976B-65C5-A146-80F8-BF64685D224E}"/>
              </a:ext>
            </a:extLst>
          </p:cNvPr>
          <p:cNvSpPr txBox="1"/>
          <p:nvPr/>
        </p:nvSpPr>
        <p:spPr>
          <a:xfrm>
            <a:off x="961900" y="2506508"/>
            <a:ext cx="97021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Steps taken to  achieve the objective:</a:t>
            </a:r>
          </a:p>
          <a:p>
            <a:r>
              <a:rPr lang="en-US" dirty="0"/>
              <a:t>1. Scraped 1,</a:t>
            </a:r>
            <a:r>
              <a:rPr lang="en-US" altLang="zh-CN" dirty="0"/>
              <a:t>2</a:t>
            </a:r>
            <a:r>
              <a:rPr lang="en-US" dirty="0"/>
              <a:t>00 UPC codes from </a:t>
            </a:r>
            <a:r>
              <a:rPr lang="en-US" i="1" dirty="0">
                <a:hlinkClick r:id="rId3"/>
              </a:rPr>
              <a:t>www.barcodelookup</a:t>
            </a:r>
            <a:r>
              <a:rPr lang="en-US" dirty="0">
                <a:hlinkClick r:id="rId3"/>
              </a:rPr>
              <a:t>.com</a:t>
            </a:r>
            <a:r>
              <a:rPr lang="en-US" dirty="0"/>
              <a:t> (website has a max query limit per day) .</a:t>
            </a:r>
          </a:p>
          <a:p>
            <a:r>
              <a:rPr lang="en-US" dirty="0"/>
              <a:t>2. Cleaned data and wrangled data into a structured .csv format. </a:t>
            </a:r>
          </a:p>
          <a:p>
            <a:r>
              <a:rPr lang="en-US" dirty="0"/>
              <a:t>3. Grouped UPC codes according to their brands, dimensions, size, color, etc. </a:t>
            </a:r>
          </a:p>
          <a:p>
            <a:r>
              <a:rPr lang="en-US" dirty="0"/>
              <a:t>4. Categorized UPC codes into family category and class category of GS1 codes using </a:t>
            </a:r>
            <a:r>
              <a:rPr lang="en-US" i="1" dirty="0"/>
              <a:t>Bag-of-Words (BOW) doc2vec </a:t>
            </a:r>
            <a:r>
              <a:rPr lang="en-US" dirty="0"/>
              <a:t>approach.</a:t>
            </a:r>
          </a:p>
          <a:p>
            <a:r>
              <a:rPr lang="en-US" dirty="0"/>
              <a:t>5. Evaluated model results by manually checking the categorization outcome.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8E237-8781-474F-A283-AB45CFC843B5}"/>
              </a:ext>
            </a:extLst>
          </p:cNvPr>
          <p:cNvSpPr txBox="1"/>
          <p:nvPr/>
        </p:nvSpPr>
        <p:spPr>
          <a:xfrm>
            <a:off x="961900" y="4731599"/>
            <a:ext cx="85502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Results:</a:t>
            </a:r>
          </a:p>
          <a:p>
            <a:pPr marL="342900" indent="-342900">
              <a:buAutoNum type="arabicPeriod"/>
            </a:pPr>
            <a:r>
              <a:rPr lang="en-US" dirty="0"/>
              <a:t>Successfully developed a code framework to achieve the process described above.</a:t>
            </a:r>
          </a:p>
          <a:p>
            <a:pPr marL="342900" indent="-342900">
              <a:buAutoNum type="arabicPeriod"/>
            </a:pPr>
            <a:r>
              <a:rPr lang="en-US" dirty="0"/>
              <a:t>Categorization accuracy (based on a sample of 10</a:t>
            </a:r>
            <a:r>
              <a:rPr lang="en-US" altLang="zh-CN" dirty="0"/>
              <a:t>1</a:t>
            </a:r>
            <a:r>
              <a:rPr lang="en-US" dirty="0"/>
              <a:t> items, checked by human):</a:t>
            </a:r>
          </a:p>
          <a:p>
            <a:r>
              <a:rPr lang="en-US" b="1" dirty="0">
                <a:solidFill>
                  <a:schemeClr val="accent1"/>
                </a:solidFill>
              </a:rPr>
              <a:t>	- Family category (16 categories): 92.1%</a:t>
            </a:r>
          </a:p>
          <a:p>
            <a:r>
              <a:rPr lang="en-US" b="1" dirty="0">
                <a:solidFill>
                  <a:schemeClr val="accent1"/>
                </a:solidFill>
              </a:rPr>
              <a:t>	- Class category (109 sub categories): 86.1%</a:t>
            </a:r>
          </a:p>
        </p:txBody>
      </p:sp>
    </p:spTree>
    <p:extLst>
      <p:ext uri="{BB962C8B-B14F-4D97-AF65-F5344CB8AC3E}">
        <p14:creationId xmlns:p14="http://schemas.microsoft.com/office/powerpoint/2010/main" val="412840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B76A-4C87-1741-9D94-3038196F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C8972-9510-3E45-B2C7-6CEEAFB12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Webpage Scraping</a:t>
            </a:r>
          </a:p>
          <a:p>
            <a:r>
              <a:rPr lang="en-US" dirty="0"/>
              <a:t>2 Data Cleaning and Data </a:t>
            </a:r>
            <a:r>
              <a:rPr lang="en-US" dirty="0" err="1"/>
              <a:t>Structuralization</a:t>
            </a:r>
            <a:endParaRPr lang="en-US" dirty="0"/>
          </a:p>
          <a:p>
            <a:r>
              <a:rPr lang="en-US" dirty="0"/>
              <a:t>3 Product Categorization based on doc2vec Approach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</a:p>
          <a:p>
            <a:r>
              <a:rPr lang="en-US" altLang="zh-CN" dirty="0"/>
              <a:t>5</a:t>
            </a:r>
            <a:r>
              <a:rPr lang="en-US" dirty="0"/>
              <a:t> Conclusion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659364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11A5-8C82-E449-83CD-914FDD09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Webpage Scraping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063DA-5FEC-3441-BBFA-A3E9C3A4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4557"/>
            <a:ext cx="4694882" cy="4092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6328D-B3E2-6348-97C2-A74E754ED7C2}"/>
              </a:ext>
            </a:extLst>
          </p:cNvPr>
          <p:cNvSpPr txBox="1"/>
          <p:nvPr/>
        </p:nvSpPr>
        <p:spPr>
          <a:xfrm>
            <a:off x="1518533" y="5986256"/>
            <a:ext cx="35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https://www.barcodelookup.com/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9D2EB-BD43-7A48-A987-9E6E1BB425FE}"/>
              </a:ext>
            </a:extLst>
          </p:cNvPr>
          <p:cNvSpPr txBox="1"/>
          <p:nvPr/>
        </p:nvSpPr>
        <p:spPr>
          <a:xfrm>
            <a:off x="7763107" y="1884557"/>
            <a:ext cx="359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UPC code: 043000252352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9AAF7-A96D-BE4E-B700-D7FCD0792639}"/>
              </a:ext>
            </a:extLst>
          </p:cNvPr>
          <p:cNvSpPr txBox="1"/>
          <p:nvPr/>
        </p:nvSpPr>
        <p:spPr>
          <a:xfrm>
            <a:off x="7763105" y="2472781"/>
            <a:ext cx="3590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Title: Lot of 2 Baker’s 4 oz. Sweet Chocolate Bar-German’s All Natural 48% Cacao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BCFF9-6396-D646-9CBD-5F2A70EC47BD}"/>
              </a:ext>
            </a:extLst>
          </p:cNvPr>
          <p:cNvSpPr txBox="1"/>
          <p:nvPr/>
        </p:nvSpPr>
        <p:spPr>
          <a:xfrm>
            <a:off x="7763105" y="3615003"/>
            <a:ext cx="3590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Features: All natural ingredients, no cholesterol, German chocolate cake and icing recipe.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DDEBC8-262C-CB43-8E82-3F2EDBC5BBBB}"/>
              </a:ext>
            </a:extLst>
          </p:cNvPr>
          <p:cNvSpPr txBox="1"/>
          <p:nvPr/>
        </p:nvSpPr>
        <p:spPr>
          <a:xfrm>
            <a:off x="7763106" y="4925871"/>
            <a:ext cx="359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Attributes: Length 5.6”, Width 3.1”,</a:t>
            </a:r>
          </a:p>
          <a:p>
            <a:r>
              <a:rPr lang="en-US" dirty="0"/>
              <a:t>Height 1.5”, Weight 40lbs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304C6B7-29CC-0646-85B7-04CCE89153AF}"/>
              </a:ext>
            </a:extLst>
          </p:cNvPr>
          <p:cNvSpPr/>
          <p:nvPr/>
        </p:nvSpPr>
        <p:spPr>
          <a:xfrm>
            <a:off x="7763105" y="1884557"/>
            <a:ext cx="2821259" cy="39445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179DAED-0CBA-FC4A-82D9-72D10A8908A5}"/>
              </a:ext>
            </a:extLst>
          </p:cNvPr>
          <p:cNvSpPr/>
          <p:nvPr/>
        </p:nvSpPr>
        <p:spPr>
          <a:xfrm>
            <a:off x="7763104" y="2497804"/>
            <a:ext cx="3510779" cy="89830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6E591C-823D-6846-901C-B7C74FCBAC86}"/>
              </a:ext>
            </a:extLst>
          </p:cNvPr>
          <p:cNvSpPr/>
          <p:nvPr/>
        </p:nvSpPr>
        <p:spPr>
          <a:xfrm>
            <a:off x="7742658" y="3640026"/>
            <a:ext cx="3510779" cy="89830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0367E90-835B-524C-A5CF-AF97F96FC150}"/>
              </a:ext>
            </a:extLst>
          </p:cNvPr>
          <p:cNvSpPr/>
          <p:nvPr/>
        </p:nvSpPr>
        <p:spPr>
          <a:xfrm>
            <a:off x="7763103" y="4811256"/>
            <a:ext cx="3510779" cy="89830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5CBC38-E620-604A-9801-C6EA365560E3}"/>
              </a:ext>
            </a:extLst>
          </p:cNvPr>
          <p:cNvCxnSpPr>
            <a:cxnSpLocks/>
          </p:cNvCxnSpPr>
          <p:nvPr/>
        </p:nvCxnSpPr>
        <p:spPr>
          <a:xfrm flipV="1">
            <a:off x="4209588" y="2253890"/>
            <a:ext cx="3194822" cy="499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7C02EF-52B3-1148-A19E-BD8D7C032987}"/>
              </a:ext>
            </a:extLst>
          </p:cNvPr>
          <p:cNvCxnSpPr>
            <a:cxnSpLocks/>
          </p:cNvCxnSpPr>
          <p:nvPr/>
        </p:nvCxnSpPr>
        <p:spPr>
          <a:xfrm>
            <a:off x="5333996" y="2946957"/>
            <a:ext cx="2170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F12E40-FBC8-724E-ABA4-ADE71B1BE07C}"/>
              </a:ext>
            </a:extLst>
          </p:cNvPr>
          <p:cNvCxnSpPr>
            <a:cxnSpLocks/>
          </p:cNvCxnSpPr>
          <p:nvPr/>
        </p:nvCxnSpPr>
        <p:spPr>
          <a:xfrm flipV="1">
            <a:off x="2497873" y="4089180"/>
            <a:ext cx="4926984" cy="684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DC1393-FD20-A24A-9AC1-E85A8A5B15FC}"/>
              </a:ext>
            </a:extLst>
          </p:cNvPr>
          <p:cNvCxnSpPr>
            <a:cxnSpLocks/>
          </p:cNvCxnSpPr>
          <p:nvPr/>
        </p:nvCxnSpPr>
        <p:spPr>
          <a:xfrm>
            <a:off x="2129883" y="5136193"/>
            <a:ext cx="5294974" cy="124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0B2B50-12AE-E34C-B33F-8BFC9744FF10}"/>
              </a:ext>
            </a:extLst>
          </p:cNvPr>
          <p:cNvSpPr txBox="1"/>
          <p:nvPr/>
        </p:nvSpPr>
        <p:spPr>
          <a:xfrm>
            <a:off x="6458956" y="138846"/>
            <a:ext cx="5429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 firstly used </a:t>
            </a:r>
            <a:r>
              <a:rPr lang="en-US" sz="2400" b="1" i="1" dirty="0" err="1"/>
              <a:t>beautifulsoup</a:t>
            </a:r>
            <a:r>
              <a:rPr lang="en-US" sz="2400" b="1" i="1" dirty="0"/>
              <a:t> </a:t>
            </a:r>
            <a:r>
              <a:rPr lang="en-US" sz="2400" b="1" dirty="0"/>
              <a:t>(A python library) to scrape important information associated with each UPC code on </a:t>
            </a:r>
            <a:r>
              <a:rPr lang="en-US" sz="2400" b="1" i="1" dirty="0" err="1"/>
              <a:t>barcodelookup</a:t>
            </a:r>
            <a:r>
              <a:rPr lang="en-US" sz="2400" b="1" dirty="0"/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119760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1A97-9FE1-CE4E-BD9C-9897DEEFC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6" y="275915"/>
            <a:ext cx="10515600" cy="1325563"/>
          </a:xfrm>
        </p:spPr>
        <p:txBody>
          <a:bodyPr/>
          <a:lstStyle/>
          <a:p>
            <a:r>
              <a:rPr lang="en-US" dirty="0"/>
              <a:t>2 Data Cleaning and Data </a:t>
            </a:r>
            <a:r>
              <a:rPr lang="en-US" dirty="0" err="1"/>
              <a:t>Structuralization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48D1E-7827-1045-A9C9-31A769853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5" y="3857251"/>
            <a:ext cx="8590156" cy="274972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57D47CA-D431-5E46-8E24-57F4F4D604A2}"/>
              </a:ext>
            </a:extLst>
          </p:cNvPr>
          <p:cNvSpPr/>
          <p:nvPr/>
        </p:nvSpPr>
        <p:spPr>
          <a:xfrm>
            <a:off x="1150431" y="1818545"/>
            <a:ext cx="3510779" cy="89830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7F2EA-6BD1-9D47-A501-B721A61F121C}"/>
              </a:ext>
            </a:extLst>
          </p:cNvPr>
          <p:cNvSpPr/>
          <p:nvPr/>
        </p:nvSpPr>
        <p:spPr>
          <a:xfrm>
            <a:off x="1241502" y="1818545"/>
            <a:ext cx="37430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Title: Lot of 2 Baker’s 4 oz. Sweet Chocolate Bar-German’s All Natural 48% Cacao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E5107-8980-314A-AB02-C2B6FF3F260F}"/>
              </a:ext>
            </a:extLst>
          </p:cNvPr>
          <p:cNvSpPr txBox="1"/>
          <p:nvPr/>
        </p:nvSpPr>
        <p:spPr>
          <a:xfrm>
            <a:off x="5622071" y="1933160"/>
            <a:ext cx="3590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Attributes: Length 5.6”, Width 3.1”,</a:t>
            </a:r>
          </a:p>
          <a:p>
            <a:r>
              <a:rPr lang="en-US" dirty="0"/>
              <a:t>Height 1.5”, Weight 40lbs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364F379-D575-1646-8C11-AF7D417BF963}"/>
              </a:ext>
            </a:extLst>
          </p:cNvPr>
          <p:cNvSpPr/>
          <p:nvPr/>
        </p:nvSpPr>
        <p:spPr>
          <a:xfrm>
            <a:off x="5701985" y="1818545"/>
            <a:ext cx="3510779" cy="89830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5B619C-923F-B84F-BA07-8376F27113A7}"/>
              </a:ext>
            </a:extLst>
          </p:cNvPr>
          <p:cNvCxnSpPr>
            <a:stCxn id="8" idx="2"/>
          </p:cNvCxnSpPr>
          <p:nvPr/>
        </p:nvCxnSpPr>
        <p:spPr>
          <a:xfrm>
            <a:off x="2905821" y="2716852"/>
            <a:ext cx="2078774" cy="1140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0C05C1-CDE0-4840-AF90-B2CD91475805}"/>
              </a:ext>
            </a:extLst>
          </p:cNvPr>
          <p:cNvCxnSpPr>
            <a:cxnSpLocks/>
          </p:cNvCxnSpPr>
          <p:nvPr/>
        </p:nvCxnSpPr>
        <p:spPr>
          <a:xfrm>
            <a:off x="7067226" y="2280210"/>
            <a:ext cx="176420" cy="1795247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211BDD-44E9-514B-ACA6-59B1B6990550}"/>
              </a:ext>
            </a:extLst>
          </p:cNvPr>
          <p:cNvCxnSpPr>
            <a:cxnSpLocks/>
          </p:cNvCxnSpPr>
          <p:nvPr/>
        </p:nvCxnSpPr>
        <p:spPr>
          <a:xfrm flipH="1">
            <a:off x="6753546" y="2256325"/>
            <a:ext cx="1321071" cy="1782735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332BBE-8A9F-7B46-8077-7EB88A6426E5}"/>
              </a:ext>
            </a:extLst>
          </p:cNvPr>
          <p:cNvCxnSpPr>
            <a:cxnSpLocks/>
          </p:cNvCxnSpPr>
          <p:nvPr/>
        </p:nvCxnSpPr>
        <p:spPr>
          <a:xfrm flipH="1">
            <a:off x="6302474" y="2464365"/>
            <a:ext cx="141829" cy="161109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B11767-41E3-F44A-B494-21D9008F7431}"/>
              </a:ext>
            </a:extLst>
          </p:cNvPr>
          <p:cNvCxnSpPr>
            <a:cxnSpLocks/>
          </p:cNvCxnSpPr>
          <p:nvPr/>
        </p:nvCxnSpPr>
        <p:spPr>
          <a:xfrm>
            <a:off x="7614948" y="2464365"/>
            <a:ext cx="218596" cy="1634977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CF0C60C-B12F-3E43-92EF-5790D09C0596}"/>
              </a:ext>
            </a:extLst>
          </p:cNvPr>
          <p:cNvSpPr txBox="1"/>
          <p:nvPr/>
        </p:nvSpPr>
        <p:spPr>
          <a:xfrm>
            <a:off x="8074617" y="2801202"/>
            <a:ext cx="342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word matching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94DB07-0B5A-1049-A329-9576F047CE58}"/>
              </a:ext>
            </a:extLst>
          </p:cNvPr>
          <p:cNvSpPr txBox="1"/>
          <p:nvPr/>
        </p:nvSpPr>
        <p:spPr>
          <a:xfrm>
            <a:off x="323385" y="2741875"/>
            <a:ext cx="3425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Cleaning text by removing special chars and punctuations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DDF895-0918-ED42-B404-A9D280FB8EEA}"/>
              </a:ext>
            </a:extLst>
          </p:cNvPr>
          <p:cNvSpPr txBox="1"/>
          <p:nvPr/>
        </p:nvSpPr>
        <p:spPr>
          <a:xfrm>
            <a:off x="9212764" y="4464476"/>
            <a:ext cx="2849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Then I structuralize the scraped text into a structured .csv file with each column containing one attribute.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15791-7171-2D4E-97CE-B40409A06213}"/>
              </a:ext>
            </a:extLst>
          </p:cNvPr>
          <p:cNvSpPr txBox="1"/>
          <p:nvPr/>
        </p:nvSpPr>
        <p:spPr>
          <a:xfrm>
            <a:off x="323385" y="3453011"/>
            <a:ext cx="7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UPC 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403996-FAEC-AE4E-A25C-F57C99FA96D2}"/>
              </a:ext>
            </a:extLst>
          </p:cNvPr>
          <p:cNvSpPr txBox="1"/>
          <p:nvPr/>
        </p:nvSpPr>
        <p:spPr>
          <a:xfrm>
            <a:off x="1891062" y="3392729"/>
            <a:ext cx="1014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Product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Name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212D3C-85A5-0F48-83E6-C847E16E49A9}"/>
              </a:ext>
            </a:extLst>
          </p:cNvPr>
          <p:cNvSpPr txBox="1"/>
          <p:nvPr/>
        </p:nvSpPr>
        <p:spPr>
          <a:xfrm>
            <a:off x="3928193" y="3485909"/>
            <a:ext cx="101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Brand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23656A-1923-6343-B0A6-4E9B980DF9ED}"/>
              </a:ext>
            </a:extLst>
          </p:cNvPr>
          <p:cNvSpPr txBox="1"/>
          <p:nvPr/>
        </p:nvSpPr>
        <p:spPr>
          <a:xfrm>
            <a:off x="4793333" y="3481558"/>
            <a:ext cx="134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Description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D26594-F737-474F-B10F-75E1C747B3BE}"/>
              </a:ext>
            </a:extLst>
          </p:cNvPr>
          <p:cNvSpPr txBox="1"/>
          <p:nvPr/>
        </p:nvSpPr>
        <p:spPr>
          <a:xfrm>
            <a:off x="6648914" y="3475916"/>
            <a:ext cx="134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Dimensions</a:t>
            </a:r>
          </a:p>
        </p:txBody>
      </p:sp>
    </p:spTree>
    <p:extLst>
      <p:ext uri="{BB962C8B-B14F-4D97-AF65-F5344CB8AC3E}">
        <p14:creationId xmlns:p14="http://schemas.microsoft.com/office/powerpoint/2010/main" val="317859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9EFB-57AA-074D-9EF0-2D7ED3EB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27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 Product Categorizing based on </a:t>
            </a:r>
            <a:r>
              <a:rPr lang="en-US" sz="3600" b="1" i="1" dirty="0"/>
              <a:t>doc2vec</a:t>
            </a:r>
            <a:r>
              <a:rPr lang="en-US" sz="3600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07D2-97EC-404A-915B-7D6CC5B49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45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BOW doc2vec</a:t>
            </a:r>
          </a:p>
          <a:p>
            <a:pPr marL="0" indent="0">
              <a:buNone/>
            </a:pPr>
            <a:r>
              <a:rPr lang="en-US" sz="1800" dirty="0"/>
              <a:t>                                            red       green      apple           pepper     juice      salad  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b="1" dirty="0"/>
              <a:t>green apple     juice         </a:t>
            </a:r>
            <a:r>
              <a:rPr lang="en-US" sz="1800" dirty="0"/>
              <a:t>( 0,          1,             1,             0,           1,               0)</a:t>
            </a:r>
          </a:p>
          <a:p>
            <a:pPr marL="0" indent="0">
              <a:buNone/>
            </a:pPr>
            <a:r>
              <a:rPr lang="en-US" sz="1800" b="1" dirty="0"/>
              <a:t>               apple     juice         </a:t>
            </a:r>
            <a:r>
              <a:rPr lang="en-US" sz="1800" dirty="0"/>
              <a:t>( 0,          0,             1,             0,           1,               0)    </a:t>
            </a:r>
          </a:p>
          <a:p>
            <a:pPr marL="0" indent="0">
              <a:buNone/>
            </a:pPr>
            <a:r>
              <a:rPr lang="en-US" sz="1800" b="1" dirty="0"/>
              <a:t>                   apple salad        </a:t>
            </a:r>
            <a:r>
              <a:rPr lang="en-US" sz="1800" dirty="0"/>
              <a:t>( 0,          0,             0,             0,           0,                1)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5BC4D-ECEC-4446-82F5-BFDB139375D0}"/>
              </a:ext>
            </a:extLst>
          </p:cNvPr>
          <p:cNvSpPr txBox="1"/>
          <p:nvPr/>
        </p:nvSpPr>
        <p:spPr>
          <a:xfrm>
            <a:off x="268788" y="4253940"/>
            <a:ext cx="11654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- I converted each UPC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sz="2400" b="1" dirty="0"/>
              <a:t>GS1 code into vector</a:t>
            </a:r>
            <a:r>
              <a:rPr lang="en-US" altLang="zh-CN" sz="2400" b="1" dirty="0"/>
              <a:t>s</a:t>
            </a:r>
            <a:r>
              <a:rPr lang="en-US" sz="2400" b="1" dirty="0"/>
              <a:t> V</a:t>
            </a:r>
            <a:r>
              <a:rPr lang="en-US" sz="2400" b="1" baseline="-25000" dirty="0"/>
              <a:t>UPC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sz="2400" b="1" dirty="0"/>
              <a:t>V</a:t>
            </a:r>
            <a:r>
              <a:rPr lang="en-US" sz="2400" b="1" baseline="-25000" dirty="0"/>
              <a:t>GS1</a:t>
            </a:r>
            <a:r>
              <a:rPr lang="en-US" sz="2400" b="1" dirty="0"/>
              <a:t> that represents the occurrence of its words (BOW). </a:t>
            </a:r>
          </a:p>
          <a:p>
            <a:r>
              <a:rPr lang="en-US" sz="2400" b="1" dirty="0"/>
              <a:t>- Then I check the similarity between V</a:t>
            </a:r>
            <a:r>
              <a:rPr lang="en-US" sz="2400" b="1" baseline="-25000" dirty="0"/>
              <a:t>UPC</a:t>
            </a:r>
            <a:r>
              <a:rPr lang="en-US" sz="2400" b="1" dirty="0"/>
              <a:t> 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each</a:t>
            </a:r>
            <a:r>
              <a:rPr lang="en-US" sz="2400" b="1" dirty="0"/>
              <a:t> V</a:t>
            </a:r>
            <a:r>
              <a:rPr lang="en-US" sz="2400" b="1" baseline="-25000" dirty="0"/>
              <a:t>GS1</a:t>
            </a:r>
            <a:endParaRPr lang="en-US" sz="2400" b="1" dirty="0"/>
          </a:p>
          <a:p>
            <a:pPr algn="ctr"/>
            <a:r>
              <a:rPr lang="en-US" sz="2400" dirty="0"/>
              <a:t>Similarity = cos(V</a:t>
            </a:r>
            <a:r>
              <a:rPr lang="en-US" sz="2400" baseline="-25000" dirty="0"/>
              <a:t>UPC</a:t>
            </a:r>
            <a:r>
              <a:rPr lang="en-US" sz="2400" dirty="0"/>
              <a:t>, V</a:t>
            </a:r>
            <a:r>
              <a:rPr lang="en-US" sz="2400" baseline="-25000" dirty="0"/>
              <a:t>GS1</a:t>
            </a:r>
            <a:r>
              <a:rPr lang="en-US" sz="2400" dirty="0"/>
              <a:t>)</a:t>
            </a:r>
          </a:p>
          <a:p>
            <a:r>
              <a:rPr lang="en-US" sz="2400" b="1" dirty="0"/>
              <a:t>- The GS1 code that has the highest similarity </a:t>
            </a:r>
            <a:r>
              <a:rPr lang="en-US" altLang="zh-CN" sz="2400" b="1" dirty="0"/>
              <a:t>determines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the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category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en-US" sz="2400" b="1" dirty="0"/>
              <a:t> UPC code.</a:t>
            </a:r>
          </a:p>
          <a:p>
            <a:pPr algn="ctr"/>
            <a:r>
              <a:rPr lang="en-US" sz="2400" dirty="0"/>
              <a:t>Red apple juice: -&gt; beverage, ready to drink</a:t>
            </a:r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F3DADB93-AC96-FA46-ACD7-6B010186CE2E}"/>
              </a:ext>
            </a:extLst>
          </p:cNvPr>
          <p:cNvSpPr/>
          <p:nvPr/>
        </p:nvSpPr>
        <p:spPr>
          <a:xfrm>
            <a:off x="8146473" y="2331084"/>
            <a:ext cx="1306285" cy="403761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45893BA9-6911-0745-B1C0-C9712548E697}"/>
              </a:ext>
            </a:extLst>
          </p:cNvPr>
          <p:cNvSpPr/>
          <p:nvPr/>
        </p:nvSpPr>
        <p:spPr>
          <a:xfrm>
            <a:off x="8146473" y="2797100"/>
            <a:ext cx="296884" cy="403761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5CEEE-0089-E246-A1C6-0E6F0922A5AB}"/>
              </a:ext>
            </a:extLst>
          </p:cNvPr>
          <p:cNvSpPr txBox="1"/>
          <p:nvPr/>
        </p:nvSpPr>
        <p:spPr>
          <a:xfrm>
            <a:off x="9492893" y="2365513"/>
            <a:ext cx="174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More similar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04692C-7113-8745-AF55-5B8FEA9D40A4}"/>
              </a:ext>
            </a:extLst>
          </p:cNvPr>
          <p:cNvSpPr txBox="1"/>
          <p:nvPr/>
        </p:nvSpPr>
        <p:spPr>
          <a:xfrm>
            <a:off x="8816054" y="2800762"/>
            <a:ext cx="174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Less similar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3A233A-36F3-3F41-9C66-DF03428B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736" y="1503149"/>
            <a:ext cx="899476" cy="9714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2C8865-57B2-1743-A45C-1867BD9E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736" y="2410798"/>
            <a:ext cx="859367" cy="11171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DA7E70-E1C0-0A46-A482-40C6C8F84F32}"/>
              </a:ext>
            </a:extLst>
          </p:cNvPr>
          <p:cNvSpPr txBox="1"/>
          <p:nvPr/>
        </p:nvSpPr>
        <p:spPr>
          <a:xfrm>
            <a:off x="217879" y="2257729"/>
            <a:ext cx="10837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49914-DE51-4F44-9FDC-76F136E49B3F}"/>
              </a:ext>
            </a:extLst>
          </p:cNvPr>
          <p:cNvSpPr txBox="1"/>
          <p:nvPr/>
        </p:nvSpPr>
        <p:spPr>
          <a:xfrm>
            <a:off x="217879" y="2612964"/>
            <a:ext cx="10837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GS1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3F20F3-F209-5F48-84CD-67B232FEB857}"/>
              </a:ext>
            </a:extLst>
          </p:cNvPr>
          <p:cNvSpPr txBox="1"/>
          <p:nvPr/>
        </p:nvSpPr>
        <p:spPr>
          <a:xfrm>
            <a:off x="217879" y="2959646"/>
            <a:ext cx="1083733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GS1</a:t>
            </a:r>
          </a:p>
        </p:txBody>
      </p:sp>
    </p:spTree>
    <p:extLst>
      <p:ext uri="{BB962C8B-B14F-4D97-AF65-F5344CB8AC3E}">
        <p14:creationId xmlns:p14="http://schemas.microsoft.com/office/powerpoint/2010/main" val="264299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9EFB-57AA-074D-9EF0-2D7ED3EB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 Product Categorizing based on </a:t>
            </a:r>
            <a:r>
              <a:rPr lang="en-US" sz="3600" b="1" i="1" dirty="0"/>
              <a:t>doc2vec</a:t>
            </a:r>
            <a:r>
              <a:rPr lang="en-US" sz="3600" dirty="0"/>
              <a:t> 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5BC4D-ECEC-4446-82F5-BFDB139375D0}"/>
              </a:ext>
            </a:extLst>
          </p:cNvPr>
          <p:cNvSpPr txBox="1"/>
          <p:nvPr/>
        </p:nvSpPr>
        <p:spPr>
          <a:xfrm>
            <a:off x="838200" y="1315700"/>
            <a:ext cx="1034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Sample results: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01209-01C0-EF41-BD18-0A0119BA5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37" y="2440664"/>
            <a:ext cx="8760031" cy="42261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AA953-4FDD-4A4C-BE92-8CE3E0541C19}"/>
              </a:ext>
            </a:extLst>
          </p:cNvPr>
          <p:cNvSpPr txBox="1"/>
          <p:nvPr/>
        </p:nvSpPr>
        <p:spPr>
          <a:xfrm>
            <a:off x="1413164" y="1921520"/>
            <a:ext cx="8716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UPC</a:t>
            </a:r>
            <a:r>
              <a:rPr lang="zh-CN" altLang="en-US" sz="2400" b="1" dirty="0">
                <a:solidFill>
                  <a:schemeClr val="accent1"/>
                </a:solidFill>
              </a:rPr>
              <a:t>                        </a:t>
            </a:r>
            <a:r>
              <a:rPr lang="en-US" altLang="zh-CN" sz="2400" b="1" dirty="0">
                <a:solidFill>
                  <a:schemeClr val="accent1"/>
                </a:solidFill>
              </a:rPr>
              <a:t>title</a:t>
            </a:r>
            <a:r>
              <a:rPr lang="zh-CN" altLang="en-US" sz="2400" b="1" dirty="0">
                <a:solidFill>
                  <a:schemeClr val="accent1"/>
                </a:solidFill>
              </a:rPr>
              <a:t>                                  </a:t>
            </a:r>
            <a:r>
              <a:rPr lang="en-US" altLang="zh-CN" sz="2400" b="1" dirty="0">
                <a:solidFill>
                  <a:schemeClr val="accent1"/>
                </a:solidFill>
              </a:rPr>
              <a:t>family</a:t>
            </a:r>
            <a:r>
              <a:rPr lang="zh-CN" altLang="en-US" sz="2400" b="1" dirty="0">
                <a:solidFill>
                  <a:schemeClr val="accent1"/>
                </a:solidFill>
              </a:rPr>
              <a:t>                           </a:t>
            </a:r>
            <a:r>
              <a:rPr lang="en-US" altLang="zh-CN" sz="2400" b="1" dirty="0">
                <a:solidFill>
                  <a:schemeClr val="accent1"/>
                </a:solidFill>
              </a:rPr>
              <a:t>class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1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8F90-569F-9C49-B31E-AB117E1D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BD735-3A65-0E40-A128-808E8844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998" y="1690688"/>
            <a:ext cx="7346868" cy="4042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482216-236B-4941-9399-CE3BE6DDBB62}"/>
              </a:ext>
            </a:extLst>
          </p:cNvPr>
          <p:cNvSpPr txBox="1"/>
          <p:nvPr/>
        </p:nvSpPr>
        <p:spPr>
          <a:xfrm>
            <a:off x="641268" y="1690688"/>
            <a:ext cx="35744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2000" dirty="0"/>
              <a:t>I</a:t>
            </a:r>
            <a:r>
              <a:rPr lang="zh-CN" altLang="en-US" sz="2000" dirty="0"/>
              <a:t> </a:t>
            </a:r>
            <a:r>
              <a:rPr lang="en-US" altLang="zh-CN" sz="2000" dirty="0"/>
              <a:t>manually</a:t>
            </a:r>
            <a:r>
              <a:rPr lang="zh-CN" altLang="en-US" sz="2000" dirty="0"/>
              <a:t> </a:t>
            </a:r>
            <a:r>
              <a:rPr lang="en-US" altLang="zh-CN" sz="2000" dirty="0"/>
              <a:t>checked</a:t>
            </a:r>
            <a:r>
              <a:rPr lang="zh-CN" altLang="en-US" sz="2000" dirty="0"/>
              <a:t> </a:t>
            </a:r>
            <a:r>
              <a:rPr lang="en-US" altLang="zh-CN" sz="2000" dirty="0"/>
              <a:t>categorization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101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points.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mis-categorized</a:t>
            </a:r>
            <a:r>
              <a:rPr lang="zh-CN" altLang="en-US" sz="2000" dirty="0"/>
              <a:t> </a:t>
            </a:r>
            <a:r>
              <a:rPr lang="en-US" altLang="zh-CN" sz="2000" dirty="0"/>
              <a:t>UPC</a:t>
            </a:r>
            <a:r>
              <a:rPr lang="zh-CN" altLang="en-US" sz="2000" dirty="0"/>
              <a:t> </a:t>
            </a:r>
            <a:r>
              <a:rPr lang="en-US" altLang="zh-CN" sz="2000" dirty="0"/>
              <a:t>codes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marked</a:t>
            </a:r>
            <a:r>
              <a:rPr lang="zh-CN" altLang="en-US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red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right.</a:t>
            </a:r>
            <a:r>
              <a:rPr lang="zh-CN" altLang="en-US" sz="2000" dirty="0"/>
              <a:t> </a:t>
            </a:r>
            <a:r>
              <a:rPr lang="en-US" altLang="zh-CN" sz="2000" dirty="0"/>
              <a:t>(the</a:t>
            </a:r>
            <a:r>
              <a:rPr lang="zh-CN" altLang="en-US" sz="2000" dirty="0"/>
              <a:t> </a:t>
            </a:r>
            <a:r>
              <a:rPr lang="en-US" altLang="zh-CN" sz="2000" dirty="0"/>
              <a:t>manually</a:t>
            </a:r>
            <a:r>
              <a:rPr lang="zh-CN" altLang="en-US" sz="2000" dirty="0"/>
              <a:t> </a:t>
            </a:r>
            <a:r>
              <a:rPr lang="en-US" altLang="zh-CN" sz="2000" dirty="0"/>
              <a:t>checked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package.)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altLang="zh-CN" sz="2000" dirty="0"/>
              <a:t>Based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sample,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categorization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accuracy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on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family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category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is</a:t>
            </a:r>
            <a:r>
              <a:rPr lang="zh-CN" altLang="en-US" sz="2000" b="1" u="sng" dirty="0">
                <a:solidFill>
                  <a:srgbClr val="0070C0"/>
                </a:solidFill>
              </a:rPr>
              <a:t>  </a:t>
            </a:r>
            <a:r>
              <a:rPr lang="en-US" altLang="zh-CN" sz="2000" b="1" u="sng" dirty="0">
                <a:solidFill>
                  <a:srgbClr val="0070C0"/>
                </a:solidFill>
              </a:rPr>
              <a:t>92.1%;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categorization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accuracy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on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class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category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is</a:t>
            </a:r>
            <a:r>
              <a:rPr lang="zh-CN" altLang="en-US" sz="2000" b="1" u="sng" dirty="0">
                <a:solidFill>
                  <a:srgbClr val="0070C0"/>
                </a:solidFill>
              </a:rPr>
              <a:t> </a:t>
            </a:r>
            <a:r>
              <a:rPr lang="en-US" altLang="zh-CN" sz="2000" b="1" u="sng" dirty="0">
                <a:solidFill>
                  <a:srgbClr val="0070C0"/>
                </a:solidFill>
              </a:rPr>
              <a:t>86.1%.</a:t>
            </a:r>
            <a:endParaRPr lang="en-US" sz="20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6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DEFF-4707-1A49-B9BD-43F0FD2A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dirty="0"/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185C-1E3C-C149-B97E-BFE013DE2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have successfully developed a code framework to scrape UPC codes from webpages and , which can significantly reduce human work. </a:t>
            </a:r>
          </a:p>
          <a:p>
            <a:r>
              <a:rPr lang="en-US" dirty="0"/>
              <a:t>As we are dealing with a large dataset (&gt;30 MB), it takes a long time to finish the code on a personal computer. Thus, I recommend take the following steps to speed up the process:</a:t>
            </a:r>
          </a:p>
          <a:p>
            <a:pPr marL="0" indent="0">
              <a:buNone/>
            </a:pPr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Label</a:t>
            </a:r>
            <a:r>
              <a:rPr lang="zh-CN" altLang="en-US" sz="2400" dirty="0"/>
              <a:t> </a:t>
            </a:r>
            <a:r>
              <a:rPr lang="en-US" altLang="zh-CN" sz="2400" dirty="0"/>
              <a:t>part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codes</a:t>
            </a:r>
            <a:r>
              <a:rPr lang="zh-CN" altLang="en-US" sz="2400" dirty="0"/>
              <a:t> </a:t>
            </a:r>
            <a:r>
              <a:rPr lang="en-US" altLang="zh-CN" sz="2400" dirty="0"/>
              <a:t>manually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train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labeled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improve</a:t>
            </a:r>
            <a:r>
              <a:rPr lang="zh-CN" altLang="en-US" sz="2400" dirty="0"/>
              <a:t> </a:t>
            </a:r>
            <a:r>
              <a:rPr lang="en-US" altLang="zh-CN" sz="2400" dirty="0"/>
              <a:t>accuracy.</a:t>
            </a:r>
          </a:p>
          <a:p>
            <a:pPr marL="0" indent="0">
              <a:buNone/>
            </a:pPr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Build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image</a:t>
            </a:r>
            <a:r>
              <a:rPr lang="zh-CN" altLang="en-US" sz="2400" dirty="0"/>
              <a:t> </a:t>
            </a:r>
            <a:r>
              <a:rPr lang="en-US" altLang="zh-CN" sz="2400" dirty="0"/>
              <a:t>classifier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/>
              <a:t>images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assist</a:t>
            </a:r>
            <a:r>
              <a:rPr lang="zh-CN" altLang="en-US" sz="2400" dirty="0"/>
              <a:t> </a:t>
            </a:r>
            <a:r>
              <a:rPr lang="en-US" altLang="zh-CN" sz="2400" dirty="0"/>
              <a:t>categorization</a:t>
            </a:r>
            <a:r>
              <a:rPr lang="zh-CN" altLang="en-US" sz="2400" dirty="0"/>
              <a:t> </a:t>
            </a:r>
            <a:r>
              <a:rPr lang="en-US" altLang="zh-CN" sz="2400" dirty="0"/>
              <a:t>process.</a:t>
            </a:r>
          </a:p>
          <a:p>
            <a:pPr marL="0" indent="0">
              <a:buNone/>
            </a:pPr>
            <a:r>
              <a:rPr lang="en-US" altLang="zh-CN" sz="2400" dirty="0"/>
              <a:t>3</a:t>
            </a:r>
            <a:r>
              <a:rPr lang="en-US" sz="2400" dirty="0"/>
              <a:t>. Purchase web API from </a:t>
            </a:r>
            <a:r>
              <a:rPr lang="en-US" sz="2400" i="1" dirty="0">
                <a:hlinkClick r:id="rId2"/>
              </a:rPr>
              <a:t>www.upcitemdb.com</a:t>
            </a:r>
            <a:r>
              <a:rPr lang="en-US" sz="2400" dirty="0"/>
              <a:t> to enable unlimited fast UPC code scraping.</a:t>
            </a:r>
          </a:p>
          <a:p>
            <a:pPr marL="0" indent="0">
              <a:buNone/>
            </a:pPr>
            <a:r>
              <a:rPr lang="en-US" altLang="zh-CN" sz="2400" dirty="0"/>
              <a:t>4</a:t>
            </a:r>
            <a:r>
              <a:rPr lang="en-US" sz="2400" dirty="0"/>
              <a:t>. Purchase </a:t>
            </a:r>
            <a:r>
              <a:rPr lang="en-US" sz="2400" i="1" u="sng" dirty="0">
                <a:solidFill>
                  <a:schemeClr val="accent1"/>
                </a:solidFill>
              </a:rPr>
              <a:t>AWS cloud computing service</a:t>
            </a:r>
            <a:r>
              <a:rPr lang="en-US" sz="2400" dirty="0"/>
              <a:t> to speed up the categorization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01615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687</Words>
  <Application>Microsoft Macintosh PowerPoint</Application>
  <PresentationFormat>Widescreen</PresentationFormat>
  <Paragraphs>75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等线</vt:lpstr>
      <vt:lpstr>等线 Light</vt:lpstr>
      <vt:lpstr>Arial</vt:lpstr>
      <vt:lpstr>Calibri</vt:lpstr>
      <vt:lpstr>Calibri Light</vt:lpstr>
      <vt:lpstr>Office Theme</vt:lpstr>
      <vt:lpstr>Categorizing E-Commerce Products by Natural Language Processing Method</vt:lpstr>
      <vt:lpstr>Executive Summary</vt:lpstr>
      <vt:lpstr>Outline</vt:lpstr>
      <vt:lpstr>1 Webpage Scraping</vt:lpstr>
      <vt:lpstr>2 Data Cleaning and Data Structuralization</vt:lpstr>
      <vt:lpstr>3 Product Categorizing based on doc2vec Approach</vt:lpstr>
      <vt:lpstr>3 Product Categorizing based on doc2vec Approach</vt:lpstr>
      <vt:lpstr>4 Model Evaluation</vt:lpstr>
      <vt:lpstr>5 Conclusions and Recommendations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Natural Language Processing Approach  for Product Categorization</dc:title>
  <dc:creator>Microsoft Office User</dc:creator>
  <cp:lastModifiedBy>Microsoft Office User</cp:lastModifiedBy>
  <cp:revision>22</cp:revision>
  <dcterms:created xsi:type="dcterms:W3CDTF">2019-08-25T01:12:26Z</dcterms:created>
  <dcterms:modified xsi:type="dcterms:W3CDTF">2019-08-26T14:15:50Z</dcterms:modified>
</cp:coreProperties>
</file>